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0" r:id="rId3"/>
    <p:sldId id="294" r:id="rId4"/>
    <p:sldId id="293" r:id="rId5"/>
    <p:sldId id="295" r:id="rId6"/>
    <p:sldId id="292" r:id="rId7"/>
    <p:sldId id="298" r:id="rId8"/>
    <p:sldId id="297" r:id="rId9"/>
    <p:sldId id="299" r:id="rId10"/>
    <p:sldId id="300" r:id="rId11"/>
    <p:sldId id="311" r:id="rId12"/>
    <p:sldId id="310" r:id="rId13"/>
    <p:sldId id="291" r:id="rId14"/>
    <p:sldId id="301" r:id="rId15"/>
    <p:sldId id="302" r:id="rId16"/>
    <p:sldId id="309" r:id="rId17"/>
    <p:sldId id="308" r:id="rId18"/>
    <p:sldId id="306" r:id="rId19"/>
    <p:sldId id="304" r:id="rId20"/>
    <p:sldId id="305" r:id="rId21"/>
    <p:sldId id="30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882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6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0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8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5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1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1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2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7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2920B-736C-AF4A-9B74-0E8F3B84A6AD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9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108238" y="332855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pt-BR" sz="2400" b="1" dirty="0" err="1">
                <a:solidFill>
                  <a:schemeClr val="bg1"/>
                </a:solidFill>
                <a:latin typeface="Andes Condensed SemiBold "/>
                <a:ea typeface="Andes Condensed SemiBold "/>
                <a:cs typeface="Andes Condensed SemiBold "/>
              </a:rPr>
              <a:t>Projeto</a:t>
            </a:r>
            <a:r>
              <a:rPr lang="en-US" altLang="pt-BR" sz="2400" b="1" dirty="0">
                <a:solidFill>
                  <a:schemeClr val="bg1"/>
                </a:solidFill>
                <a:latin typeface="Andes Condensed SemiBold "/>
                <a:ea typeface="Andes Condensed SemiBold "/>
                <a:cs typeface="Andes Condensed SemiBold "/>
              </a:rPr>
              <a:t> </a:t>
            </a:r>
            <a:r>
              <a:rPr lang="en-US" altLang="pt-BR" sz="2400" b="1" dirty="0" err="1">
                <a:solidFill>
                  <a:schemeClr val="bg1"/>
                </a:solidFill>
                <a:latin typeface="Andes Condensed SemiBold "/>
                <a:ea typeface="Andes Condensed SemiBold "/>
                <a:cs typeface="Andes Condensed SemiBold "/>
              </a:rPr>
              <a:t>Integrador</a:t>
            </a:r>
            <a:r>
              <a:rPr lang="en-US" altLang="pt-BR" sz="2400" b="1" dirty="0">
                <a:solidFill>
                  <a:schemeClr val="bg1"/>
                </a:solidFill>
                <a:latin typeface="Andes Condensed SemiBold "/>
                <a:ea typeface="Andes Condensed SemiBold "/>
                <a:cs typeface="Andes Condensed SemiBold 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8945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DB2FE0A-1870-4799-88F6-5501F238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42" y="346531"/>
            <a:ext cx="5492972" cy="41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5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7B8D3C-AB82-48C7-B641-A3D62C57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76" y="225777"/>
            <a:ext cx="5562257" cy="44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48CA3FA-9DD1-4D07-9738-18F06CEB34CA}"/>
              </a:ext>
            </a:extLst>
          </p:cNvPr>
          <p:cNvSpPr txBox="1"/>
          <p:nvPr/>
        </p:nvSpPr>
        <p:spPr>
          <a:xfrm>
            <a:off x="587022" y="496711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PROPOSTA DE VALOR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57803D-B514-420D-AD9E-A8C75FFD9731}"/>
              </a:ext>
            </a:extLst>
          </p:cNvPr>
          <p:cNvSpPr txBox="1"/>
          <p:nvPr/>
        </p:nvSpPr>
        <p:spPr>
          <a:xfrm>
            <a:off x="547511" y="1253066"/>
            <a:ext cx="80489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proposta do aplicativo será: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 uma plataforma de cadastro exclusiva de mercados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Facilitar para o consumidor a pesquisa e comparação de preços e promoções em tempo real sem precisar ir até o estabelecimento.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Realizar compras de mercado de forma virtual e recebimento em domicílio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Disponibilizar a opção de lista de compras online onde o consumidor só comparece ao estabelecimento para realizar o pagamento e retirar a mercadoria.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997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6109709-3D0E-4FF4-BBF3-E2F33027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8" y="491043"/>
            <a:ext cx="2049775" cy="4161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53E279-2B59-4C54-BBF1-2060F0F8F56C}"/>
              </a:ext>
            </a:extLst>
          </p:cNvPr>
          <p:cNvSpPr txBox="1"/>
          <p:nvPr/>
        </p:nvSpPr>
        <p:spPr>
          <a:xfrm>
            <a:off x="486548" y="187680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MVP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B67EB3-BC28-424E-9CB5-9F5353E7F09E}"/>
              </a:ext>
            </a:extLst>
          </p:cNvPr>
          <p:cNvSpPr txBox="1"/>
          <p:nvPr/>
        </p:nvSpPr>
        <p:spPr>
          <a:xfrm>
            <a:off x="822257" y="1490132"/>
            <a:ext cx="405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seguir podemos conferir a ideia de como ficaria o layout das telas do app: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Tela inicial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4B6BF4-02F3-4E54-9984-AF3E1215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075" y="818622"/>
            <a:ext cx="1804275" cy="329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5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B35E079-13A6-4BAC-8597-1CA71985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8" y="491043"/>
            <a:ext cx="2049775" cy="4161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53E279-2B59-4C54-BBF1-2060F0F8F56C}"/>
              </a:ext>
            </a:extLst>
          </p:cNvPr>
          <p:cNvSpPr txBox="1"/>
          <p:nvPr/>
        </p:nvSpPr>
        <p:spPr>
          <a:xfrm>
            <a:off x="666044" y="215722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MVP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B67EB3-BC28-424E-9CB5-9F5353E7F09E}"/>
              </a:ext>
            </a:extLst>
          </p:cNvPr>
          <p:cNvSpPr txBox="1"/>
          <p:nvPr/>
        </p:nvSpPr>
        <p:spPr>
          <a:xfrm>
            <a:off x="1375412" y="1490132"/>
            <a:ext cx="40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Tela de cadastro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525B09-6229-4D65-AD69-DFC31E6CE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007" y="846664"/>
            <a:ext cx="1808757" cy="32155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2AE839-6C01-40F0-9AC3-CAA065AB9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87" y="846664"/>
            <a:ext cx="1804275" cy="3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59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AED02E6-DA7A-4F70-9014-50A2B369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8" y="491043"/>
            <a:ext cx="2049775" cy="4161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53E279-2B59-4C54-BBF1-2060F0F8F56C}"/>
              </a:ext>
            </a:extLst>
          </p:cNvPr>
          <p:cNvSpPr txBox="1"/>
          <p:nvPr/>
        </p:nvSpPr>
        <p:spPr>
          <a:xfrm>
            <a:off x="383822" y="250826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MVP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B67EB3-BC28-424E-9CB5-9F5353E7F09E}"/>
              </a:ext>
            </a:extLst>
          </p:cNvPr>
          <p:cNvSpPr txBox="1"/>
          <p:nvPr/>
        </p:nvSpPr>
        <p:spPr>
          <a:xfrm>
            <a:off x="1409278" y="1490132"/>
            <a:ext cx="40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Tela do Menu Inicial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758D47-DFCA-4B74-A366-62537855C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87" y="881768"/>
            <a:ext cx="1804275" cy="3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53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DC16374-C045-414C-A03F-0F92F054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8" y="491043"/>
            <a:ext cx="2049775" cy="4161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53E279-2B59-4C54-BBF1-2060F0F8F56C}"/>
              </a:ext>
            </a:extLst>
          </p:cNvPr>
          <p:cNvSpPr txBox="1"/>
          <p:nvPr/>
        </p:nvSpPr>
        <p:spPr>
          <a:xfrm>
            <a:off x="383822" y="250826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MVP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B67EB3-BC28-424E-9CB5-9F5353E7F09E}"/>
              </a:ext>
            </a:extLst>
          </p:cNvPr>
          <p:cNvSpPr txBox="1"/>
          <p:nvPr/>
        </p:nvSpPr>
        <p:spPr>
          <a:xfrm>
            <a:off x="1409278" y="1490132"/>
            <a:ext cx="40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Tela de Lista de Compras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8AC1ED-CB4E-4877-86E8-327887125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87" y="881768"/>
            <a:ext cx="1804275" cy="3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90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461A40F-863E-47F3-B9E7-7340055C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8" y="491043"/>
            <a:ext cx="2049775" cy="4161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53E279-2B59-4C54-BBF1-2060F0F8F56C}"/>
              </a:ext>
            </a:extLst>
          </p:cNvPr>
          <p:cNvSpPr txBox="1"/>
          <p:nvPr/>
        </p:nvSpPr>
        <p:spPr>
          <a:xfrm>
            <a:off x="383822" y="250826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MVP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B67EB3-BC28-424E-9CB5-9F5353E7F09E}"/>
              </a:ext>
            </a:extLst>
          </p:cNvPr>
          <p:cNvSpPr txBox="1"/>
          <p:nvPr/>
        </p:nvSpPr>
        <p:spPr>
          <a:xfrm>
            <a:off x="857956" y="1490132"/>
            <a:ext cx="405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Tela de Busca de estabelecimentos cadastrados no app.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07130E-52FF-4973-B04B-A15274CE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87" y="881768"/>
            <a:ext cx="1804275" cy="3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8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BF2365D-A456-4795-A642-031606A6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8" y="491043"/>
            <a:ext cx="2049775" cy="4161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53E279-2B59-4C54-BBF1-2060F0F8F56C}"/>
              </a:ext>
            </a:extLst>
          </p:cNvPr>
          <p:cNvSpPr txBox="1"/>
          <p:nvPr/>
        </p:nvSpPr>
        <p:spPr>
          <a:xfrm>
            <a:off x="383822" y="250826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MVP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B67EB3-BC28-424E-9CB5-9F5353E7F09E}"/>
              </a:ext>
            </a:extLst>
          </p:cNvPr>
          <p:cNvSpPr txBox="1"/>
          <p:nvPr/>
        </p:nvSpPr>
        <p:spPr>
          <a:xfrm>
            <a:off x="1111566" y="1504964"/>
            <a:ext cx="40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Tela de Pesquisa de produtos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67C73D-8315-4115-84AB-7B440356B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87" y="881768"/>
            <a:ext cx="1804275" cy="3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5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52F709A-DAEE-4261-A5B3-CAF8D2F8C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8" y="491043"/>
            <a:ext cx="2049775" cy="4161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53E279-2B59-4C54-BBF1-2060F0F8F56C}"/>
              </a:ext>
            </a:extLst>
          </p:cNvPr>
          <p:cNvSpPr txBox="1"/>
          <p:nvPr/>
        </p:nvSpPr>
        <p:spPr>
          <a:xfrm>
            <a:off x="383822" y="250826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MVP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B67EB3-BC28-424E-9CB5-9F5353E7F09E}"/>
              </a:ext>
            </a:extLst>
          </p:cNvPr>
          <p:cNvSpPr txBox="1"/>
          <p:nvPr/>
        </p:nvSpPr>
        <p:spPr>
          <a:xfrm>
            <a:off x="1132831" y="1444225"/>
            <a:ext cx="40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Tela de Canais de atendimento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D5380A-1975-4D96-AB07-06D5131D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87" y="881768"/>
            <a:ext cx="1804275" cy="3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9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356FD121-092C-47E5-AFFF-DA5617D0FC83}"/>
              </a:ext>
            </a:extLst>
          </p:cNvPr>
          <p:cNvSpPr txBox="1"/>
          <p:nvPr/>
        </p:nvSpPr>
        <p:spPr>
          <a:xfrm>
            <a:off x="1693333" y="1049867"/>
            <a:ext cx="5757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/>
              <a:t>NOVA TECNOLOGIA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AD71B1-A028-4D02-83BA-7035697096FF}"/>
              </a:ext>
            </a:extLst>
          </p:cNvPr>
          <p:cNvSpPr txBox="1"/>
          <p:nvPr/>
        </p:nvSpPr>
        <p:spPr>
          <a:xfrm>
            <a:off x="880533" y="2235200"/>
            <a:ext cx="7902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Alunos:</a:t>
            </a:r>
          </a:p>
          <a:p>
            <a:r>
              <a:rPr lang="pt-BR" dirty="0"/>
              <a:t>Erik Figueiredo Magalhães</a:t>
            </a:r>
          </a:p>
          <a:p>
            <a:r>
              <a:rPr lang="pt-BR" dirty="0"/>
              <a:t>Filipe Gabriel de Oliveira da Silva</a:t>
            </a:r>
          </a:p>
          <a:p>
            <a:r>
              <a:rPr lang="pt-BR" dirty="0"/>
              <a:t>Gabriel Barroso dos Santos</a:t>
            </a:r>
          </a:p>
          <a:p>
            <a:r>
              <a:rPr lang="pt-BR" dirty="0"/>
              <a:t>Jessica Caroline </a:t>
            </a:r>
            <a:r>
              <a:rPr lang="pt-BR" dirty="0" err="1"/>
              <a:t>Tou</a:t>
            </a:r>
            <a:r>
              <a:rPr lang="pt-BR" dirty="0"/>
              <a:t> Soares</a:t>
            </a:r>
          </a:p>
          <a:p>
            <a:r>
              <a:rPr lang="pt-BR" dirty="0" err="1"/>
              <a:t>Stefany</a:t>
            </a:r>
            <a:r>
              <a:rPr lang="pt-BR" dirty="0"/>
              <a:t> Ramos Vieira</a:t>
            </a:r>
          </a:p>
        </p:txBody>
      </p:sp>
    </p:spTree>
    <p:extLst>
      <p:ext uri="{BB962C8B-B14F-4D97-AF65-F5344CB8AC3E}">
        <p14:creationId xmlns:p14="http://schemas.microsoft.com/office/powerpoint/2010/main" val="339074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04CA727-B675-4E45-AB1A-A109C9F0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8" y="491043"/>
            <a:ext cx="2049775" cy="4161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53E279-2B59-4C54-BBF1-2060F0F8F56C}"/>
              </a:ext>
            </a:extLst>
          </p:cNvPr>
          <p:cNvSpPr txBox="1"/>
          <p:nvPr/>
        </p:nvSpPr>
        <p:spPr>
          <a:xfrm>
            <a:off x="383822" y="250826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MVP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B67EB3-BC28-424E-9CB5-9F5353E7F09E}"/>
              </a:ext>
            </a:extLst>
          </p:cNvPr>
          <p:cNvSpPr txBox="1"/>
          <p:nvPr/>
        </p:nvSpPr>
        <p:spPr>
          <a:xfrm>
            <a:off x="1409278" y="1490132"/>
            <a:ext cx="40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Tela de Histórico de compras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694687-B7A2-42E3-AF78-702295E12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862" y="881768"/>
            <a:ext cx="1808325" cy="32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6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B48DFA-9AF1-4E5C-ACFD-62F20BE7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38" y="491043"/>
            <a:ext cx="2049775" cy="4161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53E279-2B59-4C54-BBF1-2060F0F8F56C}"/>
              </a:ext>
            </a:extLst>
          </p:cNvPr>
          <p:cNvSpPr txBox="1"/>
          <p:nvPr/>
        </p:nvSpPr>
        <p:spPr>
          <a:xfrm>
            <a:off x="383822" y="250826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MVP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B67EB3-BC28-424E-9CB5-9F5353E7F09E}"/>
              </a:ext>
            </a:extLst>
          </p:cNvPr>
          <p:cNvSpPr txBox="1"/>
          <p:nvPr/>
        </p:nvSpPr>
        <p:spPr>
          <a:xfrm>
            <a:off x="1409278" y="1490132"/>
            <a:ext cx="40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Tela de Configurações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CAD3AD-95D5-4A4E-B876-D9282ECD9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51" y="881768"/>
            <a:ext cx="1804275" cy="3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9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B5EF416-B075-4B36-B95D-16B243DD0FAA}"/>
              </a:ext>
            </a:extLst>
          </p:cNvPr>
          <p:cNvSpPr txBox="1"/>
          <p:nvPr/>
        </p:nvSpPr>
        <p:spPr>
          <a:xfrm>
            <a:off x="615243" y="429389"/>
            <a:ext cx="805462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DOR</a:t>
            </a:r>
            <a:endParaRPr lang="pt-BR" b="1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Filas extensas no caixa do supermercado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Demora no atendimento individual em dia de pagamento/adiantamento, devido a grande quantidade de produtos que os consumidores compram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Dificuldade para encontrar produtos com preços mais atrativos (promoções).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Tempo gasto para encontrar produtos dispostos nas prateleiras</a:t>
            </a:r>
          </a:p>
        </p:txBody>
      </p:sp>
    </p:spTree>
    <p:extLst>
      <p:ext uri="{BB962C8B-B14F-4D97-AF65-F5344CB8AC3E}">
        <p14:creationId xmlns:p14="http://schemas.microsoft.com/office/powerpoint/2010/main" val="285748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8A2B2B8-7C9B-427B-800C-FA3112E1AE12}"/>
              </a:ext>
            </a:extLst>
          </p:cNvPr>
          <p:cNvSpPr txBox="1"/>
          <p:nvPr/>
        </p:nvSpPr>
        <p:spPr>
          <a:xfrm>
            <a:off x="587022" y="383822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VALIDAÇÃO DA DOR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980D9E0-7CF1-479B-9588-FE927B8562D3}"/>
              </a:ext>
            </a:extLst>
          </p:cNvPr>
          <p:cNvSpPr txBox="1"/>
          <p:nvPr/>
        </p:nvSpPr>
        <p:spPr>
          <a:xfrm>
            <a:off x="496711" y="1219200"/>
            <a:ext cx="7981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total foram </a:t>
            </a:r>
            <a:r>
              <a:rPr lang="pt-BR" b="1" dirty="0"/>
              <a:t>192 </a:t>
            </a:r>
            <a:r>
              <a:rPr lang="pt-BR" dirty="0"/>
              <a:t>entrevistados</a:t>
            </a:r>
            <a:r>
              <a:rPr lang="pt-BR" b="1" dirty="0"/>
              <a:t>.</a:t>
            </a:r>
          </a:p>
          <a:p>
            <a:endParaRPr lang="pt-BR" b="1" dirty="0"/>
          </a:p>
          <a:p>
            <a:r>
              <a:rPr lang="pt-BR" dirty="0"/>
              <a:t> </a:t>
            </a:r>
            <a:r>
              <a:rPr lang="pt-BR" b="1" dirty="0"/>
              <a:t>50,5% </a:t>
            </a:r>
            <a:r>
              <a:rPr lang="pt-BR" dirty="0"/>
              <a:t>dos entrevistados são do gênero </a:t>
            </a:r>
            <a:r>
              <a:rPr lang="pt-BR" b="1" dirty="0"/>
              <a:t>masculino</a:t>
            </a:r>
            <a:r>
              <a:rPr lang="pt-BR" dirty="0"/>
              <a:t> e </a:t>
            </a:r>
            <a:r>
              <a:rPr lang="pt-BR" b="1" dirty="0"/>
              <a:t>47,9% </a:t>
            </a:r>
            <a:r>
              <a:rPr lang="pt-BR" dirty="0"/>
              <a:t>do gênero </a:t>
            </a:r>
            <a:r>
              <a:rPr lang="pt-BR" b="1" dirty="0"/>
              <a:t>feminino</a:t>
            </a:r>
            <a:r>
              <a:rPr lang="pt-BR" dirty="0"/>
              <a:t>. Do total </a:t>
            </a:r>
            <a:r>
              <a:rPr lang="pt-BR" b="1" dirty="0"/>
              <a:t>1,6% </a:t>
            </a:r>
            <a:r>
              <a:rPr lang="pt-BR" dirty="0"/>
              <a:t>preferiu não informar.</a:t>
            </a:r>
          </a:p>
          <a:p>
            <a:endParaRPr lang="pt-BR" dirty="0"/>
          </a:p>
          <a:p>
            <a:r>
              <a:rPr lang="pt-BR" dirty="0"/>
              <a:t>Com relação ao estado civil dos participantes </a:t>
            </a:r>
            <a:r>
              <a:rPr lang="pt-BR" b="1" dirty="0"/>
              <a:t>64,1% </a:t>
            </a:r>
            <a:r>
              <a:rPr lang="pt-BR" dirty="0"/>
              <a:t>se declarou solteiro. </a:t>
            </a:r>
          </a:p>
          <a:p>
            <a:endParaRPr lang="pt-BR" dirty="0"/>
          </a:p>
          <a:p>
            <a:r>
              <a:rPr lang="pt-BR" dirty="0"/>
              <a:t>A faixa etária entre </a:t>
            </a:r>
            <a:r>
              <a:rPr lang="pt-BR" b="1" dirty="0"/>
              <a:t>19 – 30 </a:t>
            </a:r>
            <a:r>
              <a:rPr lang="pt-BR" dirty="0"/>
              <a:t>anos compreende a maior parte dos entrevistados totalizando </a:t>
            </a:r>
            <a:r>
              <a:rPr lang="pt-BR" b="1" dirty="0"/>
              <a:t>52,1%.</a:t>
            </a:r>
          </a:p>
        </p:txBody>
      </p:sp>
    </p:spTree>
    <p:extLst>
      <p:ext uri="{BB962C8B-B14F-4D97-AF65-F5344CB8AC3E}">
        <p14:creationId xmlns:p14="http://schemas.microsoft.com/office/powerpoint/2010/main" val="90320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8A2B2B8-7C9B-427B-800C-FA3112E1AE12}"/>
              </a:ext>
            </a:extLst>
          </p:cNvPr>
          <p:cNvSpPr txBox="1"/>
          <p:nvPr/>
        </p:nvSpPr>
        <p:spPr>
          <a:xfrm>
            <a:off x="587022" y="383822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VALIDAÇÃO DA DOR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66BA76-0F20-4409-B437-A78272977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22" y="1201203"/>
            <a:ext cx="6572250" cy="33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0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939BB1-312B-4F47-8B71-75FDF2F651EB}"/>
              </a:ext>
            </a:extLst>
          </p:cNvPr>
          <p:cNvSpPr txBox="1"/>
          <p:nvPr/>
        </p:nvSpPr>
        <p:spPr>
          <a:xfrm>
            <a:off x="587022" y="383822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VALIDAÇÃO DA DOR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125475-BBEA-42BE-8C82-2A9737914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43" y="1111631"/>
            <a:ext cx="6474513" cy="29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9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019577-55A4-41F5-8BCB-26EF7DDA508F}"/>
              </a:ext>
            </a:extLst>
          </p:cNvPr>
          <p:cNvSpPr txBox="1"/>
          <p:nvPr/>
        </p:nvSpPr>
        <p:spPr>
          <a:xfrm>
            <a:off x="587022" y="383822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VALIDAÇÃO DA DOR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9B245A-7CFB-4260-8C88-715A21B6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42" y="1241777"/>
            <a:ext cx="6542883" cy="31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48CA3FA-9DD1-4D07-9738-18F06CEB34CA}"/>
              </a:ext>
            </a:extLst>
          </p:cNvPr>
          <p:cNvSpPr txBox="1"/>
          <p:nvPr/>
        </p:nvSpPr>
        <p:spPr>
          <a:xfrm>
            <a:off x="587022" y="383822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VALIDAÇÃO DA DOR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4C109-8964-48D8-AA38-853DFF34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39" y="1132969"/>
            <a:ext cx="6108721" cy="28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2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48CA3FA-9DD1-4D07-9738-18F06CEB34CA}"/>
              </a:ext>
            </a:extLst>
          </p:cNvPr>
          <p:cNvSpPr txBox="1"/>
          <p:nvPr/>
        </p:nvSpPr>
        <p:spPr>
          <a:xfrm>
            <a:off x="587022" y="383822"/>
            <a:ext cx="78119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VALIDAÇÃO DA DOR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012A4C-9A8D-4B3B-8049-7DF9DB8110E8}"/>
              </a:ext>
            </a:extLst>
          </p:cNvPr>
          <p:cNvSpPr txBox="1"/>
          <p:nvPr/>
        </p:nvSpPr>
        <p:spPr>
          <a:xfrm>
            <a:off x="903111" y="1343378"/>
            <a:ext cx="7495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validação da dor foi possível identificar a dificuldade que o consumidor tem em administrar o tempo gasto realizando suas compras devido a vários fatores como: a dificuldade em encontrar preços acessíveis, a disponibilização dos produtos nas prateleiras, a quantidade de pessoas realizando compras em dias de pagamento/adiantamento.</a:t>
            </a:r>
          </a:p>
          <a:p>
            <a:endParaRPr lang="pt-BR" dirty="0"/>
          </a:p>
          <a:p>
            <a:r>
              <a:rPr lang="pt-BR" dirty="0"/>
              <a:t>Grande parte dos entrevistados não considera ir realizar compras de supermercado “Muito Prazerosa”.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640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361</Words>
  <Application>Microsoft Office PowerPoint</Application>
  <PresentationFormat>Apresentação na tela (16:9)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Andes Condensed SemiBold 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ATUA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Atua Criacao07</dc:creator>
  <cp:lastModifiedBy>D</cp:lastModifiedBy>
  <cp:revision>57</cp:revision>
  <dcterms:created xsi:type="dcterms:W3CDTF">2017-10-25T13:17:15Z</dcterms:created>
  <dcterms:modified xsi:type="dcterms:W3CDTF">2020-06-23T23:18:43Z</dcterms:modified>
</cp:coreProperties>
</file>